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0"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12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99C3E7EF-1C29-A024-A52D-E7D9F17E2D2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1"/>
            <a:ext cx="12192000" cy="6858001"/>
          </a:xfrm>
          <a:prstGeom prst="rect">
            <a:avLst/>
          </a:prstGeom>
        </p:spPr>
      </p:pic>
      <p:sp>
        <p:nvSpPr>
          <p:cNvPr id="10" name="Google Shape;10;p2"/>
          <p:cNvSpPr txBox="1">
            <a:spLocks noGrp="1"/>
          </p:cNvSpPr>
          <p:nvPr>
            <p:ph type="ctrTitle"/>
          </p:nvPr>
        </p:nvSpPr>
        <p:spPr>
          <a:xfrm>
            <a:off x="5404862" y="1955701"/>
            <a:ext cx="6371549" cy="11583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867" b="1">
                <a:solidFill>
                  <a:schemeClr val="bg2">
                    <a:lumMod val="75000"/>
                  </a:schemeClr>
                </a:solidFill>
                <a:latin typeface="+mj-lt"/>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1" name="Google Shape;11;p2"/>
          <p:cNvSpPr txBox="1">
            <a:spLocks noGrp="1"/>
          </p:cNvSpPr>
          <p:nvPr>
            <p:ph type="subTitle" idx="1"/>
          </p:nvPr>
        </p:nvSpPr>
        <p:spPr>
          <a:xfrm>
            <a:off x="5404861" y="3284851"/>
            <a:ext cx="6371539" cy="251371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33">
                <a:latin typeface="+mn-l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dirty="0"/>
          </a:p>
        </p:txBody>
      </p:sp>
      <p:sp>
        <p:nvSpPr>
          <p:cNvPr id="3" name="Slide Number Placeholder 2">
            <a:extLst>
              <a:ext uri="{FF2B5EF4-FFF2-40B4-BE49-F238E27FC236}">
                <a16:creationId xmlns:a16="http://schemas.microsoft.com/office/drawing/2014/main" id="{AC003797-FD91-C041-18E1-AECFA9C8C10B}"/>
              </a:ext>
            </a:extLst>
          </p:cNvPr>
          <p:cNvSpPr>
            <a:spLocks noGrp="1"/>
          </p:cNvSpPr>
          <p:nvPr>
            <p:ph type="sldNum" idx="10"/>
          </p:nvPr>
        </p:nvSpPr>
        <p:spPr>
          <a:xfrm>
            <a:off x="11296611" y="6217623"/>
            <a:ext cx="731600" cy="524800"/>
          </a:xfrm>
        </p:spPr>
        <p:txBody>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257265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F15BC-87B0-842B-7368-43C21E96D036}"/>
              </a:ext>
            </a:extLst>
          </p:cNvPr>
          <p:cNvPicPr>
            <a:picLocks noGrp="1" noRo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6" name="Google Shape;66;p14">
            <a:extLst>
              <a:ext uri="{FF2B5EF4-FFF2-40B4-BE49-F238E27FC236}">
                <a16:creationId xmlns:a16="http://schemas.microsoft.com/office/drawing/2014/main" id="{2E4DE688-5EB8-6F0B-EFD9-9B133BA51B3C}"/>
              </a:ext>
            </a:extLst>
          </p:cNvPr>
          <p:cNvSpPr/>
          <p:nvPr userDrawn="1"/>
        </p:nvSpPr>
        <p:spPr>
          <a:xfrm>
            <a:off x="7162211" y="6262023"/>
            <a:ext cx="4866000" cy="108000"/>
          </a:xfrm>
          <a:prstGeom prst="rect">
            <a:avLst/>
          </a:prstGeom>
          <a:solidFill>
            <a:srgbClr val="005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67;p14">
            <a:extLst>
              <a:ext uri="{FF2B5EF4-FFF2-40B4-BE49-F238E27FC236}">
                <a16:creationId xmlns:a16="http://schemas.microsoft.com/office/drawing/2014/main" id="{B09DD806-FE8C-7131-95B7-EE0D501B9326}"/>
              </a:ext>
            </a:extLst>
          </p:cNvPr>
          <p:cNvSpPr txBox="1"/>
          <p:nvPr userDrawn="1"/>
        </p:nvSpPr>
        <p:spPr>
          <a:xfrm>
            <a:off x="7111511" y="6343023"/>
            <a:ext cx="4250800" cy="3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2"/>
                </a:solidFill>
                <a:latin typeface="Verdana"/>
                <a:ea typeface="Verdana"/>
                <a:cs typeface="Verdana"/>
                <a:sym typeface="Verdana"/>
              </a:rPr>
              <a:t>Copyright © Advocate Capital, Inc. All Rights Reserved.</a:t>
            </a:r>
            <a:endParaRPr sz="800" dirty="0">
              <a:solidFill>
                <a:schemeClr val="dk2"/>
              </a:solidFill>
              <a:latin typeface="Verdana"/>
              <a:ea typeface="Verdana"/>
              <a:cs typeface="Verdana"/>
              <a:sym typeface="Verdana"/>
            </a:endParaRPr>
          </a:p>
        </p:txBody>
      </p:sp>
      <p:pic>
        <p:nvPicPr>
          <p:cNvPr id="11" name="Google Shape;65;p14">
            <a:extLst>
              <a:ext uri="{FF2B5EF4-FFF2-40B4-BE49-F238E27FC236}">
                <a16:creationId xmlns:a16="http://schemas.microsoft.com/office/drawing/2014/main" id="{8946FB4C-A2AD-E58E-9736-105A8F51C8CF}"/>
              </a:ext>
            </a:extLst>
          </p:cNvPr>
          <p:cNvPicPr preferRelativeResize="0">
            <a:picLocks noGrp="1" noRot="1" noMove="1" noResize="1" noEditPoints="1" noAdjustHandles="1" noChangeArrowheads="1" noChangeShapeType="1" noCrop="1"/>
          </p:cNvPicPr>
          <p:nvPr userDrawn="1"/>
        </p:nvPicPr>
        <p:blipFill>
          <a:blip r:embed="rId3">
            <a:alphaModFix/>
          </a:blip>
          <a:stretch>
            <a:fillRect/>
          </a:stretch>
        </p:blipFill>
        <p:spPr>
          <a:xfrm>
            <a:off x="-572100" y="-453166"/>
            <a:ext cx="3664699" cy="3328303"/>
          </a:xfrm>
          <a:prstGeom prst="rect">
            <a:avLst/>
          </a:prstGeom>
          <a:noFill/>
          <a:ln>
            <a:noFill/>
          </a:ln>
        </p:spPr>
      </p:pic>
      <p:sp>
        <p:nvSpPr>
          <p:cNvPr id="13" name="Slide Number Placeholder 2">
            <a:extLst>
              <a:ext uri="{FF2B5EF4-FFF2-40B4-BE49-F238E27FC236}">
                <a16:creationId xmlns:a16="http://schemas.microsoft.com/office/drawing/2014/main" id="{D8832675-2E15-FD4A-9FF9-86AAF2C079D6}"/>
              </a:ext>
            </a:extLst>
          </p:cNvPr>
          <p:cNvSpPr>
            <a:spLocks noGrp="1"/>
          </p:cNvSpPr>
          <p:nvPr>
            <p:ph type="sldNum" idx="10"/>
          </p:nvPr>
        </p:nvSpPr>
        <p:spPr>
          <a:xfrm>
            <a:off x="11296611" y="6217623"/>
            <a:ext cx="731600" cy="524800"/>
          </a:xfrm>
        </p:spPr>
        <p:txBody>
          <a:bodyPr/>
          <a:lstStyle/>
          <a:p>
            <a:fld id="{00000000-1234-1234-1234-123412341234}" type="slidenum">
              <a:rPr lang="en" smtClean="0"/>
              <a:pPr/>
              <a:t>‹#›</a:t>
            </a:fld>
            <a:endParaRPr lang="en" dirty="0"/>
          </a:p>
        </p:txBody>
      </p:sp>
      <p:sp>
        <p:nvSpPr>
          <p:cNvPr id="2" name="Text Placeholder 1">
            <a:extLst>
              <a:ext uri="{FF2B5EF4-FFF2-40B4-BE49-F238E27FC236}">
                <a16:creationId xmlns:a16="http://schemas.microsoft.com/office/drawing/2014/main" id="{DF91C068-4245-5D5F-411D-017455316884}"/>
              </a:ext>
            </a:extLst>
          </p:cNvPr>
          <p:cNvSpPr>
            <a:spLocks noGrp="1"/>
          </p:cNvSpPr>
          <p:nvPr>
            <p:ph type="body" idx="4294967295"/>
          </p:nvPr>
        </p:nvSpPr>
        <p:spPr>
          <a:xfrm>
            <a:off x="6997149" y="2401936"/>
            <a:ext cx="4299462" cy="3328304"/>
          </a:xfrm>
          <a:prstGeom prst="rect">
            <a:avLst/>
          </a:prstGeom>
        </p:spPr>
        <p:txBody>
          <a:bodyPr/>
          <a:lstStyle>
            <a:lvl1pPr marL="342900" indent="-342900">
              <a:buFont typeface="Arial" panose="020B0604020202020204" pitchFamily="34" charset="0"/>
              <a:buChar char="•"/>
              <a:defRPr/>
            </a:lvl1pPr>
          </a:lstStyle>
          <a:p>
            <a:endParaRPr lang="en-US" dirty="0"/>
          </a:p>
        </p:txBody>
      </p:sp>
      <p:sp>
        <p:nvSpPr>
          <p:cNvPr id="9" name="Text Placeholder 2">
            <a:extLst>
              <a:ext uri="{FF2B5EF4-FFF2-40B4-BE49-F238E27FC236}">
                <a16:creationId xmlns:a16="http://schemas.microsoft.com/office/drawing/2014/main" id="{65678660-4E81-DBBD-E937-1D6D31DEDABA}"/>
              </a:ext>
            </a:extLst>
          </p:cNvPr>
          <p:cNvSpPr>
            <a:spLocks noGrp="1"/>
          </p:cNvSpPr>
          <p:nvPr>
            <p:ph type="body" idx="4294967295"/>
          </p:nvPr>
        </p:nvSpPr>
        <p:spPr>
          <a:xfrm>
            <a:off x="716429" y="2665401"/>
            <a:ext cx="4617247" cy="763599"/>
          </a:xfrm>
          <a:prstGeom prst="rect">
            <a:avLst/>
          </a:prstGeom>
        </p:spPr>
        <p:txBody>
          <a:bodyPr>
            <a:normAutofit/>
          </a:bodyPr>
          <a:lstStyle>
            <a:lvl1pPr marL="114300" indent="0">
              <a:buNone/>
              <a:defRPr sz="3200" b="1">
                <a:solidFill>
                  <a:schemeClr val="bg1"/>
                </a:solidFill>
                <a:latin typeface="Garamond (Headings)"/>
              </a:defRPr>
            </a:lvl1pPr>
          </a:lstStyle>
          <a:p>
            <a:endParaRPr lang="en-US" sz="3200"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68389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Google Shape;99;p17">
            <a:extLst>
              <a:ext uri="{FF2B5EF4-FFF2-40B4-BE49-F238E27FC236}">
                <a16:creationId xmlns:a16="http://schemas.microsoft.com/office/drawing/2014/main" id="{BE2F8038-F809-4465-6BBA-F8AC2419F98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8" name="Google Shape;66;p14">
            <a:extLst>
              <a:ext uri="{FF2B5EF4-FFF2-40B4-BE49-F238E27FC236}">
                <a16:creationId xmlns:a16="http://schemas.microsoft.com/office/drawing/2014/main" id="{6B34A07E-5804-88C3-60B6-B1ABF7DD05BF}"/>
              </a:ext>
            </a:extLst>
          </p:cNvPr>
          <p:cNvSpPr/>
          <p:nvPr userDrawn="1"/>
        </p:nvSpPr>
        <p:spPr>
          <a:xfrm>
            <a:off x="7162211" y="6262023"/>
            <a:ext cx="4866000" cy="108000"/>
          </a:xfrm>
          <a:prstGeom prst="rect">
            <a:avLst/>
          </a:prstGeom>
          <a:solidFill>
            <a:srgbClr val="005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67;p14">
            <a:extLst>
              <a:ext uri="{FF2B5EF4-FFF2-40B4-BE49-F238E27FC236}">
                <a16:creationId xmlns:a16="http://schemas.microsoft.com/office/drawing/2014/main" id="{B22AC36D-9223-CAF7-5498-E002DBA99744}"/>
              </a:ext>
            </a:extLst>
          </p:cNvPr>
          <p:cNvSpPr txBox="1"/>
          <p:nvPr userDrawn="1"/>
        </p:nvSpPr>
        <p:spPr>
          <a:xfrm>
            <a:off x="7111511" y="6343023"/>
            <a:ext cx="4250800" cy="3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2"/>
                </a:solidFill>
                <a:latin typeface="Verdana"/>
                <a:ea typeface="Verdana"/>
                <a:cs typeface="Verdana"/>
                <a:sym typeface="Verdana"/>
              </a:rPr>
              <a:t>Copyright © Advocate Capital, Inc. All Rights Reserved.</a:t>
            </a:r>
            <a:endParaRPr sz="800" dirty="0">
              <a:solidFill>
                <a:schemeClr val="dk2"/>
              </a:solidFill>
              <a:latin typeface="Verdana"/>
              <a:ea typeface="Verdana"/>
              <a:cs typeface="Verdana"/>
              <a:sym typeface="Verdana"/>
            </a:endParaRPr>
          </a:p>
        </p:txBody>
      </p:sp>
      <p:sp>
        <p:nvSpPr>
          <p:cNvPr id="10" name="Text Placeholder 3">
            <a:extLst>
              <a:ext uri="{FF2B5EF4-FFF2-40B4-BE49-F238E27FC236}">
                <a16:creationId xmlns:a16="http://schemas.microsoft.com/office/drawing/2014/main" id="{7B987625-B3E7-C545-6EA2-F58DC30A7A68}"/>
              </a:ext>
            </a:extLst>
          </p:cNvPr>
          <p:cNvSpPr>
            <a:spLocks noGrp="1"/>
          </p:cNvSpPr>
          <p:nvPr>
            <p:ph type="body" idx="4294967295"/>
          </p:nvPr>
        </p:nvSpPr>
        <p:spPr>
          <a:xfrm>
            <a:off x="5455920" y="2401936"/>
            <a:ext cx="5840691" cy="3328304"/>
          </a:xfrm>
          <a:prstGeom prst="rect">
            <a:avLst/>
          </a:prstGeom>
        </p:spPr>
        <p:txBody>
          <a:bodyPr/>
          <a:lstStyle>
            <a:lvl1pPr marL="342900" indent="-342900">
              <a:buFont typeface="Arial" panose="020B0604020202020204" pitchFamily="34" charset="0"/>
              <a:buChar char="•"/>
              <a:defRPr/>
            </a:lvl1pPr>
          </a:lstStyle>
          <a:p>
            <a:endParaRPr lang="en-US" dirty="0"/>
          </a:p>
        </p:txBody>
      </p:sp>
      <p:sp>
        <p:nvSpPr>
          <p:cNvPr id="11" name="Slide Number Placeholder 2">
            <a:extLst>
              <a:ext uri="{FF2B5EF4-FFF2-40B4-BE49-F238E27FC236}">
                <a16:creationId xmlns:a16="http://schemas.microsoft.com/office/drawing/2014/main" id="{8E100485-B393-AC84-00F3-8A7D6FC08236}"/>
              </a:ext>
            </a:extLst>
          </p:cNvPr>
          <p:cNvSpPr>
            <a:spLocks noGrp="1"/>
          </p:cNvSpPr>
          <p:nvPr>
            <p:ph type="sldNum" idx="10"/>
          </p:nvPr>
        </p:nvSpPr>
        <p:spPr>
          <a:xfrm>
            <a:off x="11296611" y="6217623"/>
            <a:ext cx="731600" cy="524800"/>
          </a:xfrm>
        </p:spPr>
        <p:txBody>
          <a:bodyPr/>
          <a:lstStyle/>
          <a:p>
            <a:fld id="{00000000-1234-1234-1234-123412341234}" type="slidenum">
              <a:rPr lang="en" smtClean="0"/>
              <a:pPr/>
              <a:t>‹#›</a:t>
            </a:fld>
            <a:endParaRPr lang="en" dirty="0"/>
          </a:p>
        </p:txBody>
      </p:sp>
      <p:pic>
        <p:nvPicPr>
          <p:cNvPr id="12" name="Google Shape;65;p14">
            <a:extLst>
              <a:ext uri="{FF2B5EF4-FFF2-40B4-BE49-F238E27FC236}">
                <a16:creationId xmlns:a16="http://schemas.microsoft.com/office/drawing/2014/main" id="{1D55C58A-DA47-4877-B204-AB2E2743DC81}"/>
              </a:ext>
            </a:extLst>
          </p:cNvPr>
          <p:cNvPicPr preferRelativeResize="0"/>
          <p:nvPr userDrawn="1"/>
        </p:nvPicPr>
        <p:blipFill>
          <a:blip r:embed="rId3">
            <a:alphaModFix/>
          </a:blip>
          <a:stretch>
            <a:fillRect/>
          </a:stretch>
        </p:blipFill>
        <p:spPr>
          <a:xfrm>
            <a:off x="-572100" y="-453166"/>
            <a:ext cx="3664699" cy="3328303"/>
          </a:xfrm>
          <a:prstGeom prst="rect">
            <a:avLst/>
          </a:prstGeom>
          <a:noFill/>
          <a:ln>
            <a:noFill/>
          </a:ln>
        </p:spPr>
      </p:pic>
      <p:sp>
        <p:nvSpPr>
          <p:cNvPr id="3" name="Text Placeholder 2">
            <a:extLst>
              <a:ext uri="{FF2B5EF4-FFF2-40B4-BE49-F238E27FC236}">
                <a16:creationId xmlns:a16="http://schemas.microsoft.com/office/drawing/2014/main" id="{8275B11F-886E-177B-0F34-53A78416B695}"/>
              </a:ext>
            </a:extLst>
          </p:cNvPr>
          <p:cNvSpPr>
            <a:spLocks noGrp="1"/>
          </p:cNvSpPr>
          <p:nvPr>
            <p:ph type="body" idx="4294967295"/>
          </p:nvPr>
        </p:nvSpPr>
        <p:spPr>
          <a:xfrm>
            <a:off x="519296" y="3529698"/>
            <a:ext cx="3671704" cy="2734935"/>
          </a:xfrm>
          <a:prstGeom prst="rect">
            <a:avLst/>
          </a:prstGeom>
        </p:spPr>
        <p:txBody>
          <a:bodyPr/>
          <a:lstStyle>
            <a:lvl1pPr marL="457200" indent="-342900">
              <a:buClr>
                <a:schemeClr val="bg1"/>
              </a:buClr>
              <a:buFont typeface="Arial" panose="020B0604020202020204" pitchFamily="34" charset="0"/>
              <a:buChar char="•"/>
              <a:defRPr>
                <a:solidFill>
                  <a:schemeClr val="bg1"/>
                </a:solidFill>
                <a:latin typeface="+mn-lt"/>
              </a:defRPr>
            </a:lvl1pPr>
          </a:lstStyle>
          <a:p>
            <a:endParaRPr lang="en-US" dirty="0">
              <a:solidFill>
                <a:schemeClr val="bg1"/>
              </a:solidFill>
              <a:latin typeface="Verdana" panose="020B0604030504040204" pitchFamily="34" charset="0"/>
              <a:ea typeface="Verdana" panose="020B0604030504040204" pitchFamily="34" charset="0"/>
            </a:endParaRPr>
          </a:p>
        </p:txBody>
      </p:sp>
      <p:sp>
        <p:nvSpPr>
          <p:cNvPr id="5" name="Text Placeholder 2">
            <a:extLst>
              <a:ext uri="{FF2B5EF4-FFF2-40B4-BE49-F238E27FC236}">
                <a16:creationId xmlns:a16="http://schemas.microsoft.com/office/drawing/2014/main" id="{51333A25-7A0B-D2AE-05B7-6EBD2226D52B}"/>
              </a:ext>
            </a:extLst>
          </p:cNvPr>
          <p:cNvSpPr>
            <a:spLocks noGrp="1"/>
          </p:cNvSpPr>
          <p:nvPr>
            <p:ph type="body" idx="4294967295"/>
          </p:nvPr>
        </p:nvSpPr>
        <p:spPr>
          <a:xfrm>
            <a:off x="519296" y="2564704"/>
            <a:ext cx="3671704" cy="763599"/>
          </a:xfrm>
          <a:prstGeom prst="rect">
            <a:avLst/>
          </a:prstGeom>
        </p:spPr>
        <p:txBody>
          <a:bodyPr>
            <a:normAutofit/>
          </a:bodyPr>
          <a:lstStyle>
            <a:lvl1pPr marL="114300" indent="0">
              <a:buNone/>
              <a:defRPr sz="3200" b="1">
                <a:solidFill>
                  <a:schemeClr val="bg1"/>
                </a:solidFill>
                <a:latin typeface="Garamond (Headings)"/>
              </a:defRPr>
            </a:lvl1pPr>
          </a:lstStyle>
          <a:p>
            <a:endParaRPr lang="en-US" sz="3200" dirty="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183177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Google Shape;111;p18">
            <a:extLst>
              <a:ext uri="{FF2B5EF4-FFF2-40B4-BE49-F238E27FC236}">
                <a16:creationId xmlns:a16="http://schemas.microsoft.com/office/drawing/2014/main" id="{240C0426-5A16-4046-EFA3-4567DBC0632D}"/>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3" name="Slide Number Placeholder 2">
            <a:extLst>
              <a:ext uri="{FF2B5EF4-FFF2-40B4-BE49-F238E27FC236}">
                <a16:creationId xmlns:a16="http://schemas.microsoft.com/office/drawing/2014/main" id="{760FC7CF-F2F8-9E2E-3579-957679980B95}"/>
              </a:ext>
            </a:extLst>
          </p:cNvPr>
          <p:cNvSpPr>
            <a:spLocks noGrp="1"/>
          </p:cNvSpPr>
          <p:nvPr>
            <p:ph type="sldNum" idx="10"/>
          </p:nvPr>
        </p:nvSpPr>
        <p:spPr/>
        <p:txBody>
          <a:bodyPr/>
          <a:lstStyle/>
          <a:p>
            <a:fld id="{00000000-1234-1234-1234-123412341234}" type="slidenum">
              <a:rPr lang="en" smtClean="0"/>
              <a:pPr/>
              <a:t>‹#›</a:t>
            </a:fld>
            <a:endParaRPr lang="en" dirty="0"/>
          </a:p>
        </p:txBody>
      </p:sp>
      <p:sp>
        <p:nvSpPr>
          <p:cNvPr id="10" name="Google Shape;115;p18">
            <a:extLst>
              <a:ext uri="{FF2B5EF4-FFF2-40B4-BE49-F238E27FC236}">
                <a16:creationId xmlns:a16="http://schemas.microsoft.com/office/drawing/2014/main" id="{50AD3D4B-D36D-F096-8C00-9BC7C03B31EE}"/>
              </a:ext>
            </a:extLst>
          </p:cNvPr>
          <p:cNvSpPr txBox="1">
            <a:spLocks/>
          </p:cNvSpPr>
          <p:nvPr userDrawn="1"/>
        </p:nvSpPr>
        <p:spPr>
          <a:xfrm>
            <a:off x="8472458" y="4663217"/>
            <a:ext cx="731600" cy="524800"/>
          </a:xfrm>
          <a:prstGeom prst="rect">
            <a:avLst/>
          </a:prstGeom>
          <a:noFill/>
          <a:ln>
            <a:noFill/>
          </a:ln>
        </p:spPr>
        <p:txBody>
          <a:bodyPr spcFirstLastPara="1" wrap="square" lIns="91425" tIns="91425" rIns="91425" bIns="91425" anchor="ctr" anchorCtr="0">
            <a:normAutofit/>
          </a:bodyPr>
          <a:lstStyle>
            <a:defPPr>
              <a:defRPr lang="en-US"/>
            </a:defPPr>
            <a:lvl1pPr marL="0" lvl="0" algn="r" defTabSz="914400" rtl="0" eaLnBrk="1" latinLnBrk="0" hangingPunct="1">
              <a:buNone/>
              <a:defRPr sz="1333" kern="1200">
                <a:solidFill>
                  <a:schemeClr val="dk2"/>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endParaRPr lang="en" dirty="0"/>
          </a:p>
        </p:txBody>
      </p:sp>
      <p:pic>
        <p:nvPicPr>
          <p:cNvPr id="11" name="Google Shape;65;p14">
            <a:extLst>
              <a:ext uri="{FF2B5EF4-FFF2-40B4-BE49-F238E27FC236}">
                <a16:creationId xmlns:a16="http://schemas.microsoft.com/office/drawing/2014/main" id="{62E4FF9F-2E0E-2566-7448-75B9A7A84E47}"/>
              </a:ext>
            </a:extLst>
          </p:cNvPr>
          <p:cNvPicPr preferRelativeResize="0">
            <a:picLocks noGrp="1" noRot="1" noMove="1" noResize="1" noEditPoints="1" noAdjustHandles="1" noChangeArrowheads="1" noChangeShapeType="1" noCrop="1"/>
          </p:cNvPicPr>
          <p:nvPr userDrawn="1"/>
        </p:nvPicPr>
        <p:blipFill>
          <a:blip r:embed="rId3">
            <a:alphaModFix/>
          </a:blip>
          <a:stretch>
            <a:fillRect/>
          </a:stretch>
        </p:blipFill>
        <p:spPr>
          <a:xfrm>
            <a:off x="-572100" y="-453166"/>
            <a:ext cx="3664699" cy="3328303"/>
          </a:xfrm>
          <a:prstGeom prst="rect">
            <a:avLst/>
          </a:prstGeom>
          <a:noFill/>
          <a:ln>
            <a:noFill/>
          </a:ln>
        </p:spPr>
      </p:pic>
      <p:sp>
        <p:nvSpPr>
          <p:cNvPr id="12" name="Google Shape;66;p14">
            <a:extLst>
              <a:ext uri="{FF2B5EF4-FFF2-40B4-BE49-F238E27FC236}">
                <a16:creationId xmlns:a16="http://schemas.microsoft.com/office/drawing/2014/main" id="{0BE9A938-D90D-0D48-4605-BE5030BCCB8A}"/>
              </a:ext>
            </a:extLst>
          </p:cNvPr>
          <p:cNvSpPr/>
          <p:nvPr userDrawn="1"/>
        </p:nvSpPr>
        <p:spPr>
          <a:xfrm>
            <a:off x="7162211" y="6262023"/>
            <a:ext cx="4866000" cy="108000"/>
          </a:xfrm>
          <a:prstGeom prst="rect">
            <a:avLst/>
          </a:prstGeom>
          <a:solidFill>
            <a:srgbClr val="005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7;p14">
            <a:extLst>
              <a:ext uri="{FF2B5EF4-FFF2-40B4-BE49-F238E27FC236}">
                <a16:creationId xmlns:a16="http://schemas.microsoft.com/office/drawing/2014/main" id="{8840909B-30C9-7C02-D4A2-6389DBB90A60}"/>
              </a:ext>
            </a:extLst>
          </p:cNvPr>
          <p:cNvSpPr txBox="1"/>
          <p:nvPr userDrawn="1"/>
        </p:nvSpPr>
        <p:spPr>
          <a:xfrm>
            <a:off x="7111511" y="6343023"/>
            <a:ext cx="4250800" cy="3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2"/>
                </a:solidFill>
                <a:latin typeface="Verdana"/>
                <a:ea typeface="Verdana"/>
                <a:cs typeface="Verdana"/>
                <a:sym typeface="Verdana"/>
              </a:rPr>
              <a:t>Copyright © Advocate Capital, Inc. All Rights Reserved.</a:t>
            </a:r>
            <a:endParaRPr sz="800" dirty="0">
              <a:solidFill>
                <a:schemeClr val="dk2"/>
              </a:solidFill>
              <a:latin typeface="Verdana"/>
              <a:ea typeface="Verdana"/>
              <a:cs typeface="Verdana"/>
              <a:sym typeface="Verdana"/>
            </a:endParaRPr>
          </a:p>
        </p:txBody>
      </p:sp>
      <p:sp>
        <p:nvSpPr>
          <p:cNvPr id="9" name="Text Placeholder 3">
            <a:extLst>
              <a:ext uri="{FF2B5EF4-FFF2-40B4-BE49-F238E27FC236}">
                <a16:creationId xmlns:a16="http://schemas.microsoft.com/office/drawing/2014/main" id="{AF3575C6-ED50-9BD7-9B48-049EE1DBD65C}"/>
              </a:ext>
            </a:extLst>
          </p:cNvPr>
          <p:cNvSpPr>
            <a:spLocks noGrp="1"/>
          </p:cNvSpPr>
          <p:nvPr>
            <p:ph type="body" idx="4294967295"/>
          </p:nvPr>
        </p:nvSpPr>
        <p:spPr>
          <a:xfrm>
            <a:off x="415600" y="2623931"/>
            <a:ext cx="11360800" cy="3467902"/>
          </a:xfrm>
          <a:prstGeom prst="rect">
            <a:avLst/>
          </a:prstGeom>
        </p:spPr>
        <p:txBody>
          <a:bodyPr/>
          <a:lstStyle>
            <a:lvl1pPr marL="342900" indent="-342900">
              <a:buFont typeface="Arial" panose="020B0604020202020204" pitchFamily="34" charset="0"/>
              <a:buChar char="•"/>
              <a:defRPr/>
            </a:lvl1pPr>
          </a:lstStyle>
          <a:p>
            <a:endParaRPr lang="en-US" dirty="0"/>
          </a:p>
        </p:txBody>
      </p:sp>
      <p:sp>
        <p:nvSpPr>
          <p:cNvPr id="14" name="Title 2">
            <a:extLst>
              <a:ext uri="{FF2B5EF4-FFF2-40B4-BE49-F238E27FC236}">
                <a16:creationId xmlns:a16="http://schemas.microsoft.com/office/drawing/2014/main" id="{1849ECB8-DF6A-9EED-9BF5-78C506C84BCE}"/>
              </a:ext>
            </a:extLst>
          </p:cNvPr>
          <p:cNvSpPr>
            <a:spLocks noGrp="1"/>
          </p:cNvSpPr>
          <p:nvPr>
            <p:ph type="title" idx="4294967295"/>
          </p:nvPr>
        </p:nvSpPr>
        <p:spPr>
          <a:xfrm>
            <a:off x="2822712" y="993913"/>
            <a:ext cx="7307767" cy="1192696"/>
          </a:xfrm>
          <a:prstGeom prst="rect">
            <a:avLst/>
          </a:prstGeom>
        </p:spPr>
        <p:txBody>
          <a:bodyPr/>
          <a:lstStyle>
            <a:lvl1pPr>
              <a:defRPr sz="3200">
                <a:latin typeface="Garamond (Headings)"/>
              </a:defRPr>
            </a:lvl1pPr>
          </a:lstStyle>
          <a:p>
            <a:endParaRPr lang="en-US" sz="3200" dirty="0">
              <a:latin typeface="+mj-lt"/>
            </a:endParaRPr>
          </a:p>
        </p:txBody>
      </p:sp>
    </p:spTree>
    <p:extLst>
      <p:ext uri="{BB962C8B-B14F-4D97-AF65-F5344CB8AC3E}">
        <p14:creationId xmlns:p14="http://schemas.microsoft.com/office/powerpoint/2010/main" val="266466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Google Shape;111;p18">
            <a:extLst>
              <a:ext uri="{FF2B5EF4-FFF2-40B4-BE49-F238E27FC236}">
                <a16:creationId xmlns:a16="http://schemas.microsoft.com/office/drawing/2014/main" id="{240C0426-5A16-4046-EFA3-4567DBC0632D}"/>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0"/>
            <a:ext cx="12192000" cy="6858000"/>
          </a:xfrm>
          <a:prstGeom prst="rect">
            <a:avLst/>
          </a:prstGeom>
          <a:noFill/>
          <a:ln>
            <a:noFill/>
          </a:ln>
        </p:spPr>
      </p:pic>
      <p:sp>
        <p:nvSpPr>
          <p:cNvPr id="3" name="Slide Number Placeholder 2">
            <a:extLst>
              <a:ext uri="{FF2B5EF4-FFF2-40B4-BE49-F238E27FC236}">
                <a16:creationId xmlns:a16="http://schemas.microsoft.com/office/drawing/2014/main" id="{760FC7CF-F2F8-9E2E-3579-957679980B95}"/>
              </a:ext>
            </a:extLst>
          </p:cNvPr>
          <p:cNvSpPr>
            <a:spLocks noGrp="1"/>
          </p:cNvSpPr>
          <p:nvPr>
            <p:ph type="sldNum" idx="10"/>
          </p:nvPr>
        </p:nvSpPr>
        <p:spPr/>
        <p:txBody>
          <a:bodyPr/>
          <a:lstStyle/>
          <a:p>
            <a:fld id="{00000000-1234-1234-1234-123412341234}" type="slidenum">
              <a:rPr lang="en" smtClean="0"/>
              <a:pPr/>
              <a:t>‹#›</a:t>
            </a:fld>
            <a:endParaRPr lang="en" dirty="0"/>
          </a:p>
        </p:txBody>
      </p:sp>
      <p:sp>
        <p:nvSpPr>
          <p:cNvPr id="10" name="Google Shape;115;p18">
            <a:extLst>
              <a:ext uri="{FF2B5EF4-FFF2-40B4-BE49-F238E27FC236}">
                <a16:creationId xmlns:a16="http://schemas.microsoft.com/office/drawing/2014/main" id="{50AD3D4B-D36D-F096-8C00-9BC7C03B31EE}"/>
              </a:ext>
            </a:extLst>
          </p:cNvPr>
          <p:cNvSpPr txBox="1">
            <a:spLocks/>
          </p:cNvSpPr>
          <p:nvPr userDrawn="1"/>
        </p:nvSpPr>
        <p:spPr>
          <a:xfrm>
            <a:off x="8472458" y="4663217"/>
            <a:ext cx="731600" cy="524800"/>
          </a:xfrm>
          <a:prstGeom prst="rect">
            <a:avLst/>
          </a:prstGeom>
          <a:noFill/>
          <a:ln>
            <a:noFill/>
          </a:ln>
        </p:spPr>
        <p:txBody>
          <a:bodyPr spcFirstLastPara="1" wrap="square" lIns="91425" tIns="91425" rIns="91425" bIns="91425" anchor="ctr" anchorCtr="0">
            <a:normAutofit/>
          </a:bodyPr>
          <a:lstStyle>
            <a:defPPr>
              <a:defRPr lang="en-US"/>
            </a:defPPr>
            <a:lvl1pPr marL="0" lvl="0" algn="r" defTabSz="914400" rtl="0" eaLnBrk="1" latinLnBrk="0" hangingPunct="1">
              <a:buNone/>
              <a:defRPr sz="1333" kern="1200">
                <a:solidFill>
                  <a:schemeClr val="dk2"/>
                </a:solidFill>
                <a:latin typeface="+mn-lt"/>
                <a:ea typeface="+mn-ea"/>
                <a:cs typeface="+mn-cs"/>
              </a:defRPr>
            </a:lvl1pPr>
            <a:lvl2pPr marL="457200" lvl="1" algn="r" defTabSz="914400" rtl="0" eaLnBrk="1" latinLnBrk="0" hangingPunct="1">
              <a:buNone/>
              <a:defRPr sz="1333" kern="1200">
                <a:solidFill>
                  <a:schemeClr val="dk2"/>
                </a:solidFill>
                <a:latin typeface="+mn-lt"/>
                <a:ea typeface="+mn-ea"/>
                <a:cs typeface="+mn-cs"/>
              </a:defRPr>
            </a:lvl2pPr>
            <a:lvl3pPr marL="914400" lvl="2" algn="r" defTabSz="914400" rtl="0" eaLnBrk="1" latinLnBrk="0" hangingPunct="1">
              <a:buNone/>
              <a:defRPr sz="1333" kern="1200">
                <a:solidFill>
                  <a:schemeClr val="dk2"/>
                </a:solidFill>
                <a:latin typeface="+mn-lt"/>
                <a:ea typeface="+mn-ea"/>
                <a:cs typeface="+mn-cs"/>
              </a:defRPr>
            </a:lvl3pPr>
            <a:lvl4pPr marL="1371600" lvl="3" algn="r" defTabSz="914400" rtl="0" eaLnBrk="1" latinLnBrk="0" hangingPunct="1">
              <a:buNone/>
              <a:defRPr sz="1333" kern="1200">
                <a:solidFill>
                  <a:schemeClr val="dk2"/>
                </a:solidFill>
                <a:latin typeface="+mn-lt"/>
                <a:ea typeface="+mn-ea"/>
                <a:cs typeface="+mn-cs"/>
              </a:defRPr>
            </a:lvl4pPr>
            <a:lvl5pPr marL="1828800" lvl="4" algn="r" defTabSz="914400" rtl="0" eaLnBrk="1" latinLnBrk="0" hangingPunct="1">
              <a:buNone/>
              <a:defRPr sz="1333" kern="1200">
                <a:solidFill>
                  <a:schemeClr val="dk2"/>
                </a:solidFill>
                <a:latin typeface="+mn-lt"/>
                <a:ea typeface="+mn-ea"/>
                <a:cs typeface="+mn-cs"/>
              </a:defRPr>
            </a:lvl5pPr>
            <a:lvl6pPr marL="2286000" lvl="5" algn="r" defTabSz="914400" rtl="0" eaLnBrk="1" latinLnBrk="0" hangingPunct="1">
              <a:buNone/>
              <a:defRPr sz="1333" kern="1200">
                <a:solidFill>
                  <a:schemeClr val="dk2"/>
                </a:solidFill>
                <a:latin typeface="+mn-lt"/>
                <a:ea typeface="+mn-ea"/>
                <a:cs typeface="+mn-cs"/>
              </a:defRPr>
            </a:lvl6pPr>
            <a:lvl7pPr marL="2743200" lvl="6" algn="r" defTabSz="914400" rtl="0" eaLnBrk="1" latinLnBrk="0" hangingPunct="1">
              <a:buNone/>
              <a:defRPr sz="1333" kern="1200">
                <a:solidFill>
                  <a:schemeClr val="dk2"/>
                </a:solidFill>
                <a:latin typeface="+mn-lt"/>
                <a:ea typeface="+mn-ea"/>
                <a:cs typeface="+mn-cs"/>
              </a:defRPr>
            </a:lvl7pPr>
            <a:lvl8pPr marL="3200400" lvl="7" algn="r" defTabSz="914400" rtl="0" eaLnBrk="1" latinLnBrk="0" hangingPunct="1">
              <a:buNone/>
              <a:defRPr sz="1333" kern="1200">
                <a:solidFill>
                  <a:schemeClr val="dk2"/>
                </a:solidFill>
                <a:latin typeface="+mn-lt"/>
                <a:ea typeface="+mn-ea"/>
                <a:cs typeface="+mn-cs"/>
              </a:defRPr>
            </a:lvl8pPr>
            <a:lvl9pPr marL="3657600" lvl="8" algn="r" defTabSz="914400" rtl="0" eaLnBrk="1" latinLnBrk="0" hangingPunct="1">
              <a:buNone/>
              <a:defRPr sz="1333" kern="1200">
                <a:solidFill>
                  <a:schemeClr val="dk2"/>
                </a:solidFill>
                <a:latin typeface="+mn-lt"/>
                <a:ea typeface="+mn-ea"/>
                <a:cs typeface="+mn-cs"/>
              </a:defRPr>
            </a:lvl9pPr>
          </a:lstStyle>
          <a:p>
            <a:endParaRPr lang="en" dirty="0"/>
          </a:p>
        </p:txBody>
      </p:sp>
      <p:pic>
        <p:nvPicPr>
          <p:cNvPr id="11" name="Google Shape;65;p14">
            <a:extLst>
              <a:ext uri="{FF2B5EF4-FFF2-40B4-BE49-F238E27FC236}">
                <a16:creationId xmlns:a16="http://schemas.microsoft.com/office/drawing/2014/main" id="{62E4FF9F-2E0E-2566-7448-75B9A7A84E47}"/>
              </a:ext>
            </a:extLst>
          </p:cNvPr>
          <p:cNvPicPr preferRelativeResize="0">
            <a:picLocks noGrp="1" noRot="1" noMove="1" noResize="1" noEditPoints="1" noAdjustHandles="1" noChangeArrowheads="1" noChangeShapeType="1" noCrop="1"/>
          </p:cNvPicPr>
          <p:nvPr userDrawn="1"/>
        </p:nvPicPr>
        <p:blipFill>
          <a:blip r:embed="rId3">
            <a:alphaModFix/>
          </a:blip>
          <a:stretch>
            <a:fillRect/>
          </a:stretch>
        </p:blipFill>
        <p:spPr>
          <a:xfrm>
            <a:off x="-190438" y="-333895"/>
            <a:ext cx="2392949" cy="2173292"/>
          </a:xfrm>
          <a:prstGeom prst="rect">
            <a:avLst/>
          </a:prstGeom>
          <a:noFill/>
          <a:ln>
            <a:noFill/>
          </a:ln>
        </p:spPr>
      </p:pic>
      <p:sp>
        <p:nvSpPr>
          <p:cNvPr id="12" name="Google Shape;66;p14">
            <a:extLst>
              <a:ext uri="{FF2B5EF4-FFF2-40B4-BE49-F238E27FC236}">
                <a16:creationId xmlns:a16="http://schemas.microsoft.com/office/drawing/2014/main" id="{0BE9A938-D90D-0D48-4605-BE5030BCCB8A}"/>
              </a:ext>
            </a:extLst>
          </p:cNvPr>
          <p:cNvSpPr/>
          <p:nvPr userDrawn="1"/>
        </p:nvSpPr>
        <p:spPr>
          <a:xfrm>
            <a:off x="7162211" y="6262023"/>
            <a:ext cx="4866000" cy="108000"/>
          </a:xfrm>
          <a:prstGeom prst="rect">
            <a:avLst/>
          </a:prstGeom>
          <a:solidFill>
            <a:srgbClr val="005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67;p14">
            <a:extLst>
              <a:ext uri="{FF2B5EF4-FFF2-40B4-BE49-F238E27FC236}">
                <a16:creationId xmlns:a16="http://schemas.microsoft.com/office/drawing/2014/main" id="{8840909B-30C9-7C02-D4A2-6389DBB90A60}"/>
              </a:ext>
            </a:extLst>
          </p:cNvPr>
          <p:cNvSpPr txBox="1"/>
          <p:nvPr userDrawn="1"/>
        </p:nvSpPr>
        <p:spPr>
          <a:xfrm>
            <a:off x="7111511" y="6343023"/>
            <a:ext cx="4250800" cy="3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dk2"/>
                </a:solidFill>
                <a:latin typeface="Verdana"/>
                <a:ea typeface="Verdana"/>
                <a:cs typeface="Verdana"/>
                <a:sym typeface="Verdana"/>
              </a:rPr>
              <a:t>Copyright © Advocate Capital, Inc. All Rights Reserved.</a:t>
            </a:r>
            <a:endParaRPr sz="800" dirty="0">
              <a:solidFill>
                <a:schemeClr val="dk2"/>
              </a:solidFill>
              <a:latin typeface="Verdana"/>
              <a:ea typeface="Verdana"/>
              <a:cs typeface="Verdana"/>
              <a:sym typeface="Verdana"/>
            </a:endParaRPr>
          </a:p>
        </p:txBody>
      </p:sp>
      <p:sp>
        <p:nvSpPr>
          <p:cNvPr id="7" name="Text Placeholder 3">
            <a:extLst>
              <a:ext uri="{FF2B5EF4-FFF2-40B4-BE49-F238E27FC236}">
                <a16:creationId xmlns:a16="http://schemas.microsoft.com/office/drawing/2014/main" id="{3EE4534A-D1D0-4239-4799-CBE77A2DCEFE}"/>
              </a:ext>
            </a:extLst>
          </p:cNvPr>
          <p:cNvSpPr>
            <a:spLocks noGrp="1"/>
          </p:cNvSpPr>
          <p:nvPr>
            <p:ph type="body" idx="4294967295"/>
          </p:nvPr>
        </p:nvSpPr>
        <p:spPr>
          <a:xfrm>
            <a:off x="437985" y="1705676"/>
            <a:ext cx="6002572" cy="4607659"/>
          </a:xfrm>
          <a:prstGeom prst="rect">
            <a:avLst/>
          </a:prstGeom>
        </p:spPr>
        <p:txBody>
          <a:bodyPr/>
          <a:lstStyle/>
          <a:p>
            <a:pPr marL="342900" indent="-342900">
              <a:buFont typeface="Arial" panose="020B0604020202020204" pitchFamily="34" charset="0"/>
              <a:buChar char="•"/>
            </a:pPr>
            <a:endParaRPr lang="en-US" dirty="0"/>
          </a:p>
        </p:txBody>
      </p:sp>
      <p:sp>
        <p:nvSpPr>
          <p:cNvPr id="8" name="Text Placeholder 3">
            <a:extLst>
              <a:ext uri="{FF2B5EF4-FFF2-40B4-BE49-F238E27FC236}">
                <a16:creationId xmlns:a16="http://schemas.microsoft.com/office/drawing/2014/main" id="{04D9555A-FD13-19FE-16F9-37A5603BD929}"/>
              </a:ext>
            </a:extLst>
          </p:cNvPr>
          <p:cNvSpPr>
            <a:spLocks noGrp="1"/>
          </p:cNvSpPr>
          <p:nvPr>
            <p:ph type="body" idx="4294967295"/>
          </p:nvPr>
        </p:nvSpPr>
        <p:spPr>
          <a:xfrm>
            <a:off x="7117087" y="1839397"/>
            <a:ext cx="4659313" cy="3886866"/>
          </a:xfrm>
          <a:prstGeom prst="rect">
            <a:avLst/>
          </a:prstGeom>
        </p:spPr>
        <p:txBody>
          <a:bodyPr/>
          <a:lstStyle>
            <a:lvl1pPr marL="342900" indent="-342900">
              <a:buFont typeface="Arial" panose="020B0604020202020204" pitchFamily="34" charset="0"/>
              <a:buChar char="•"/>
              <a:defRPr/>
            </a:lvl1pPr>
          </a:lstStyle>
          <a:p>
            <a:endParaRPr lang="en-US" dirty="0"/>
          </a:p>
        </p:txBody>
      </p:sp>
      <p:sp>
        <p:nvSpPr>
          <p:cNvPr id="2" name="Title 2">
            <a:extLst>
              <a:ext uri="{FF2B5EF4-FFF2-40B4-BE49-F238E27FC236}">
                <a16:creationId xmlns:a16="http://schemas.microsoft.com/office/drawing/2014/main" id="{0E06E9EF-C728-71DF-9703-F1EF6C3F2BBE}"/>
              </a:ext>
            </a:extLst>
          </p:cNvPr>
          <p:cNvSpPr>
            <a:spLocks noGrp="1"/>
          </p:cNvSpPr>
          <p:nvPr>
            <p:ph type="title" idx="4294967295"/>
          </p:nvPr>
        </p:nvSpPr>
        <p:spPr>
          <a:xfrm>
            <a:off x="2392948" y="752751"/>
            <a:ext cx="9383451" cy="762348"/>
          </a:xfrm>
          <a:prstGeom prst="rect">
            <a:avLst/>
          </a:prstGeom>
        </p:spPr>
        <p:txBody>
          <a:bodyPr/>
          <a:lstStyle>
            <a:lvl1pPr>
              <a:defRPr sz="3200">
                <a:latin typeface="Garamond (Headings)"/>
              </a:defRPr>
            </a:lvl1pPr>
          </a:lstStyle>
          <a:p>
            <a:endParaRPr lang="en-US" sz="3200" dirty="0">
              <a:latin typeface="+mj-lt"/>
            </a:endParaRPr>
          </a:p>
        </p:txBody>
      </p:sp>
    </p:spTree>
    <p:extLst>
      <p:ext uri="{BB962C8B-B14F-4D97-AF65-F5344CB8AC3E}">
        <p14:creationId xmlns:p14="http://schemas.microsoft.com/office/powerpoint/2010/main" val="2215233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5565788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EC15-58D3-993B-D172-41271C274FF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0F2A61-06E3-6460-2231-69238316F1B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FA5E898-F2E0-7963-7313-2FCC9463CDE9}"/>
              </a:ext>
            </a:extLst>
          </p:cNvPr>
          <p:cNvSpPr>
            <a:spLocks noGrp="1"/>
          </p:cNvSpPr>
          <p:nvPr>
            <p:ph type="sldNum" idx="10"/>
          </p:nvPr>
        </p:nvSpPr>
        <p:spPr/>
        <p:txBody>
          <a:bodyPr/>
          <a:lstStyle/>
          <a:p>
            <a:fld id="{00000000-1234-1234-1234-123412341234}" type="slidenum">
              <a:rPr lang="en" smtClean="0"/>
              <a:pPr/>
              <a:t>1</a:t>
            </a:fld>
            <a:endParaRPr lang="en" dirty="0"/>
          </a:p>
        </p:txBody>
      </p:sp>
      <p:pic>
        <p:nvPicPr>
          <p:cNvPr id="9" name="Picture 8" descr="A green and white poster with images of men&#10;&#10;AI-generated content may be incorrect.">
            <a:extLst>
              <a:ext uri="{FF2B5EF4-FFF2-40B4-BE49-F238E27FC236}">
                <a16:creationId xmlns:a16="http://schemas.microsoft.com/office/drawing/2014/main" id="{7178C5BD-AFF5-9D15-78FB-E04B69484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4265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10</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Tax Exclusion for Physical Injuries (cont.)</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If the recovery is 100% tax-free, the attorney fees are also tax free.  Otherwise, the plaintiff may have tax deduction problems with those legal fees.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a case is 50% compensatory damages for physical injury, 50% punitive, half of the attorney fees can’t be deducted.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r>
              <a:rPr lang="en-US" sz="1200" dirty="0"/>
              <a:t>See Wood, “Roundup Weedkiller Verdicts Draw IRS Taxes, Here's Why,” Forbes.com (March 25, 2019). </a:t>
            </a:r>
          </a:p>
          <a:p>
            <a:pPr marL="285750" indent="-285750">
              <a:buFont typeface="Arial" panose="020B0604020202020204" pitchFamily="34" charset="0"/>
              <a:buChar char="•"/>
            </a:pPr>
            <a:r>
              <a:rPr lang="en-US" sz="1200" dirty="0"/>
              <a:t>See Wood, “Civil Rights Fee Deduction Cuts Tax on Settlements” Tax Notes (March 2, 2020), p. 1481.</a:t>
            </a:r>
          </a:p>
        </p:txBody>
      </p:sp>
    </p:spTree>
    <p:extLst>
      <p:ext uri="{BB962C8B-B14F-4D97-AF65-F5344CB8AC3E}">
        <p14:creationId xmlns:p14="http://schemas.microsoft.com/office/powerpoint/2010/main" val="142256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11</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Physical Sickness Wording &amp; Compromises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3785652"/>
          </a:xfrm>
          <a:prstGeom prst="rect">
            <a:avLst/>
          </a:prstGeom>
          <a:noFill/>
        </p:spPr>
        <p:txBody>
          <a:bodyPr wrap="square">
            <a:spAutoFit/>
          </a:bodyPr>
          <a:lstStyle/>
          <a:p>
            <a:pPr marL="285750" indent="-285750">
              <a:buFont typeface="Arial" panose="020B0604020202020204" pitchFamily="34" charset="0"/>
              <a:buChar char="•"/>
            </a:pPr>
            <a:r>
              <a:rPr lang="en-US" sz="2400" dirty="0"/>
              <a:t>Express statement for physical injuries and physical sickness, no Form 1099</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Express statement but providing that Form 1099 will be issued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No mention of Form 1099</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Watered-down language, alleged physical injuries and other damages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Generic “non-wage damages”</a:t>
            </a:r>
          </a:p>
        </p:txBody>
      </p:sp>
    </p:spTree>
    <p:extLst>
      <p:ext uri="{BB962C8B-B14F-4D97-AF65-F5344CB8AC3E}">
        <p14:creationId xmlns:p14="http://schemas.microsoft.com/office/powerpoint/2010/main" val="235576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12</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Settlement Agreement Wording</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3908762"/>
          </a:xfrm>
          <a:prstGeom prst="rect">
            <a:avLst/>
          </a:prstGeom>
          <a:noFill/>
        </p:spPr>
        <p:txBody>
          <a:bodyPr wrap="square">
            <a:spAutoFit/>
          </a:bodyPr>
          <a:lstStyle/>
          <a:p>
            <a:pPr marL="285750" indent="-285750">
              <a:buFont typeface="Arial" panose="020B0604020202020204" pitchFamily="34" charset="0"/>
              <a:buChar char="•"/>
            </a:pPr>
            <a:r>
              <a:rPr lang="en-US" sz="2000" dirty="0"/>
              <a:t>Settlement agreement wording</a:t>
            </a:r>
          </a:p>
          <a:p>
            <a:endParaRPr lang="en-US" sz="2000" dirty="0"/>
          </a:p>
          <a:p>
            <a:pPr marL="285750" indent="-285750">
              <a:buFont typeface="Arial" panose="020B0604020202020204" pitchFamily="34" charset="0"/>
              <a:buChar char="•"/>
            </a:pPr>
            <a:r>
              <a:rPr lang="en-US" sz="2000" dirty="0"/>
              <a:t>Separate check and Form 1099 for legal fees?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1200" dirty="0"/>
              <a:t>See Wood, “Bad Settlement Agreement Wording Spells Taxes - Again,” Tax Notes (November 15, 2021).</a:t>
            </a:r>
          </a:p>
          <a:p>
            <a:pPr marL="285750" indent="-285750">
              <a:buFont typeface="Arial" panose="020B0604020202020204" pitchFamily="34" charset="0"/>
              <a:buChar char="•"/>
            </a:pPr>
            <a:r>
              <a:rPr lang="en-US" sz="1200" dirty="0"/>
              <a:t>See Wood, “Taxes and Settlement Agreement Wording Underscored Again,” Tax Notes (August 9, 2021).</a:t>
            </a:r>
          </a:p>
          <a:p>
            <a:pPr marL="285750" indent="-285750">
              <a:buFont typeface="Arial" panose="020B0604020202020204" pitchFamily="34" charset="0"/>
              <a:buChar char="•"/>
            </a:pPr>
            <a:r>
              <a:rPr lang="en-US" sz="1200" dirty="0"/>
              <a:t>See Wood, “Debunking 10 Myths About Tax Opinions,” Tax Notes (August 15, 2015).</a:t>
            </a:r>
          </a:p>
          <a:p>
            <a:pPr marL="285750" indent="-285750">
              <a:buFont typeface="Arial" panose="020B0604020202020204" pitchFamily="34" charset="0"/>
              <a:buChar char="•"/>
            </a:pPr>
            <a:r>
              <a:rPr lang="en-US" sz="1200" dirty="0"/>
              <a:t>See Wood, “Lawyers, Clients Dance The 'Taxes Two-Step,” Los Angeles Daily Journal (May 26, 2017).</a:t>
            </a:r>
          </a:p>
        </p:txBody>
      </p:sp>
    </p:spTree>
    <p:extLst>
      <p:ext uri="{BB962C8B-B14F-4D97-AF65-F5344CB8AC3E}">
        <p14:creationId xmlns:p14="http://schemas.microsoft.com/office/powerpoint/2010/main" val="113539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13</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PTSD Recoveries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400" dirty="0"/>
              <a:t>Recoveries for PTSD are arguably physical, but there is no tax case law yet either way.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1200" dirty="0"/>
              <a:t>See Wood, “President Obama Was Right, PTSD Is Physical,” Forbes (February 24, 2017).</a:t>
            </a:r>
          </a:p>
          <a:p>
            <a:pPr marL="285750" indent="-285750">
              <a:buFont typeface="Arial" panose="020B0604020202020204" pitchFamily="34" charset="0"/>
              <a:buChar char="•"/>
            </a:pPr>
            <a:r>
              <a:rPr lang="en-US" sz="1200" dirty="0"/>
              <a:t>See Wood, “President Obama and Damages for PTSD,” Tax Notes (March 6, 2017).</a:t>
            </a:r>
          </a:p>
          <a:p>
            <a:pPr marL="285750" indent="-285750">
              <a:buFont typeface="Arial" panose="020B0604020202020204" pitchFamily="34" charset="0"/>
              <a:buChar char="•"/>
            </a:pPr>
            <a:r>
              <a:rPr lang="en-US" sz="1200" dirty="0"/>
              <a:t>See Wood and Brown, Tax Court Rules $25 Million Lawsuit Settlement Is Taxable Despite PTSD, Tax Notes (August 5, 2024), p. 1115.</a:t>
            </a:r>
          </a:p>
        </p:txBody>
      </p:sp>
    </p:spTree>
    <p:extLst>
      <p:ext uri="{BB962C8B-B14F-4D97-AF65-F5344CB8AC3E}">
        <p14:creationId xmlns:p14="http://schemas.microsoft.com/office/powerpoint/2010/main" val="200141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14</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Sexual Harassment or Abuse</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000" dirty="0"/>
              <a:t>You can’t deduct payments for sexual abuse or harassment if it is confidential.  No deduction for legal fees either.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IRS confirmed plaintiff fees can still be deducted.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Alternatives:</a:t>
            </a:r>
          </a:p>
          <a:p>
            <a:pPr marL="914400" lvl="1" indent="-457200">
              <a:buFont typeface="+mj-lt"/>
              <a:buAutoNum type="alphaLcParenR"/>
            </a:pPr>
            <a:r>
              <a:rPr lang="en-US" sz="2000" dirty="0"/>
              <a:t>No confidentiality? Non-disparagement?</a:t>
            </a:r>
          </a:p>
          <a:p>
            <a:pPr marL="914400" lvl="1" indent="-457200">
              <a:buFont typeface="+mj-lt"/>
              <a:buAutoNum type="alphaLcParenR"/>
            </a:pPr>
            <a:r>
              <a:rPr lang="en-US" sz="2000" dirty="0"/>
              <a:t>Separate payment for confidentiality? </a:t>
            </a:r>
          </a:p>
          <a:p>
            <a:pPr marL="914400" lvl="1" indent="-457200">
              <a:buFont typeface="+mj-lt"/>
              <a:buAutoNum type="alphaLcParenR"/>
            </a:pPr>
            <a:r>
              <a:rPr lang="en-US" sz="2000" dirty="0"/>
              <a:t>Allocate settlement? </a:t>
            </a:r>
          </a:p>
          <a:p>
            <a:pPr marL="914400" lvl="1" indent="-457200">
              <a:buFont typeface="+mj-lt"/>
              <a:buAutoNum type="alphaLcParenR"/>
            </a:pPr>
            <a:endParaRPr lang="en-US" sz="2000" dirty="0"/>
          </a:p>
          <a:p>
            <a:pPr marL="914400" lvl="1" indent="-457200">
              <a:buFont typeface="+mj-lt"/>
              <a:buAutoNum type="alphaLcParenR"/>
            </a:pPr>
            <a:endParaRPr lang="en-US" sz="2000" dirty="0"/>
          </a:p>
          <a:p>
            <a:pPr marL="914400" lvl="1" indent="-457200">
              <a:buFont typeface="+mj-lt"/>
              <a:buAutoNum type="alphaLcParenR"/>
            </a:pPr>
            <a:endParaRPr lang="en-US" sz="2000" dirty="0"/>
          </a:p>
          <a:p>
            <a:pPr marL="457200" indent="-457200">
              <a:buFont typeface="Arial" panose="020B0604020202020204" pitchFamily="34" charset="0"/>
              <a:buChar char="•"/>
            </a:pPr>
            <a:r>
              <a:rPr lang="en-US" sz="1200" dirty="0"/>
              <a:t>See Wood, “Tax Write-Offs in Sexual Harassment Cases After Harvey Weinstein,” NYSBA Journal (February 2018). </a:t>
            </a:r>
          </a:p>
          <a:p>
            <a:pPr marL="457200" indent="-457200">
              <a:buFont typeface="Arial" panose="020B0604020202020204" pitchFamily="34" charset="0"/>
              <a:buChar char="•"/>
            </a:pPr>
            <a:r>
              <a:rPr lang="en-US" sz="1200" dirty="0"/>
              <a:t>See Wood, “IRS Gives Tax Break To Sexual Harassment Victims,” Forbes (March 4, 2019).</a:t>
            </a:r>
          </a:p>
          <a:p>
            <a:pPr marL="457200" indent="-457200">
              <a:buFont typeface="Arial" panose="020B0604020202020204" pitchFamily="34" charset="0"/>
              <a:buChar char="•"/>
            </a:pPr>
            <a:r>
              <a:rPr lang="en-US" sz="1200" dirty="0"/>
              <a:t>See Wood, “(Still) Writing Off Confidential Sexual Harassment Settlements?” Tax Notes (February 24, 2020). </a:t>
            </a:r>
          </a:p>
        </p:txBody>
      </p:sp>
    </p:spTree>
    <p:extLst>
      <p:ext uri="{BB962C8B-B14F-4D97-AF65-F5344CB8AC3E}">
        <p14:creationId xmlns:p14="http://schemas.microsoft.com/office/powerpoint/2010/main" val="318779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15</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Tax Reporting on Forms 1099</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216539"/>
          </a:xfrm>
          <a:prstGeom prst="rect">
            <a:avLst/>
          </a:prstGeom>
          <a:noFill/>
        </p:spPr>
        <p:txBody>
          <a:bodyPr wrap="square">
            <a:spAutoFit/>
          </a:bodyPr>
          <a:lstStyle/>
          <a:p>
            <a:pPr marL="285750" indent="-285750">
              <a:buFont typeface="Arial" panose="020B0604020202020204" pitchFamily="34" charset="0"/>
              <a:buChar char="•"/>
            </a:pPr>
            <a:r>
              <a:rPr lang="en-US" sz="1600" dirty="0"/>
              <a:t>§104 Payments = No Reporting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Most payments reported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Box 3 or Box 10 of Form 1099-MISC</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Box 3: Other income</a:t>
            </a:r>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Box 10: Gross proceeds paid to an attorney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Form 1099-NEC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200" dirty="0"/>
              <a:t>See Wood, “Lawyers, Settlements, and Forms 1099-MISC and 1099 NEC - Independent contractors puzzle over new IRS Form 1099-NEC” Tax Notes (November 23, 2020).</a:t>
            </a:r>
          </a:p>
          <a:p>
            <a:pPr marL="285750" indent="-285750">
              <a:buFont typeface="Arial" panose="020B0604020202020204" pitchFamily="34" charset="0"/>
              <a:buChar char="•"/>
            </a:pPr>
            <a:r>
              <a:rPr lang="en-US" sz="1200" dirty="0"/>
              <a:t>See Wood, “A Lawyer’s Guide To Navigating 1099s” Los Angeles Daily Journal (January 27, 2016).</a:t>
            </a:r>
          </a:p>
          <a:p>
            <a:pPr marL="285750" indent="-285750">
              <a:buFont typeface="Arial" panose="020B0604020202020204" pitchFamily="34" charset="0"/>
              <a:buChar char="•"/>
            </a:pPr>
            <a:r>
              <a:rPr lang="en-US" sz="1200" dirty="0"/>
              <a:t>See Wood, “IRS Form 1099 Rules for Settlements and Legal Fees,” Business Law Today, January 28, 2020).</a:t>
            </a:r>
          </a:p>
          <a:p>
            <a:pPr marL="285750" indent="-285750">
              <a:buFont typeface="Arial" panose="020B0604020202020204" pitchFamily="34" charset="0"/>
              <a:buChar char="•"/>
            </a:pPr>
            <a:r>
              <a:rPr lang="en-US" sz="1200" dirty="0"/>
              <a:t>See Wood and Brown, Form 1099 Tax Reporting Guide for Lawsuit Settlements, Tax Notes (February 3, 2025).</a:t>
            </a:r>
          </a:p>
        </p:txBody>
      </p:sp>
    </p:spTree>
    <p:extLst>
      <p:ext uri="{BB962C8B-B14F-4D97-AF65-F5344CB8AC3E}">
        <p14:creationId xmlns:p14="http://schemas.microsoft.com/office/powerpoint/2010/main" val="381087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16</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Rules for Issuing IRS Form 1099</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dirty="0"/>
              <a:t>Forms 1099 report income. The most common version used is Form 1099-MISC, for miscellaneous income.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Form 1099-NEC is new for reporting payments for services specifically for paying independent contractors. </a:t>
            </a:r>
          </a:p>
          <a:p>
            <a:endParaRPr lang="en-US" dirty="0"/>
          </a:p>
          <a:p>
            <a:pPr marL="285750" indent="-285750">
              <a:buFont typeface="Arial" panose="020B0604020202020204" pitchFamily="34" charset="0"/>
              <a:buChar char="•"/>
            </a:pPr>
            <a:r>
              <a:rPr lang="en-US" dirty="0"/>
              <a:t>The basic Form 1099 reporting rule (for lawyers and everyone else) is that each person engaged in business and making a payment of $600 or more for services must report it on a Form 1099.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some cases, you might be able to steer the defendant to completely avoid a Form 1099. That would be appropriate for physical injuries, physical sickness, and emotional distress therefrom.</a:t>
            </a:r>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r>
              <a:rPr lang="en-US" sz="1200" dirty="0"/>
              <a:t>See Wood, Robert. “Lawyers, Settlements, and Forms 1099-MISC and 1099-NEC,” Tax Notes, November 23, 2020.</a:t>
            </a:r>
          </a:p>
        </p:txBody>
      </p:sp>
    </p:spTree>
    <p:extLst>
      <p:ext uri="{BB962C8B-B14F-4D97-AF65-F5344CB8AC3E}">
        <p14:creationId xmlns:p14="http://schemas.microsoft.com/office/powerpoint/2010/main" val="175373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17</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Rules for Issuing IRS Form 1099 (cont.) </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2831544"/>
          </a:xfrm>
          <a:prstGeom prst="rect">
            <a:avLst/>
          </a:prstGeom>
          <a:noFill/>
        </p:spPr>
        <p:txBody>
          <a:bodyPr wrap="square">
            <a:spAutoFit/>
          </a:bodyPr>
          <a:lstStyle/>
          <a:p>
            <a:pPr marL="285750" indent="-285750">
              <a:buFont typeface="Arial" panose="020B0604020202020204" pitchFamily="34" charset="0"/>
              <a:buChar char="•"/>
            </a:pPr>
            <a:r>
              <a:rPr lang="en-US" sz="2000" dirty="0"/>
              <a:t>Unless the settlement is compensatory damages for personal physical injuries or a capital recovery, the client will receive a Form 1099.  Capital recoveries are worth discussing (shareholder and founder disputes, disaster and involuntary conversions, other capital cases).</a:t>
            </a:r>
          </a:p>
          <a:p>
            <a:endParaRPr lang="en-US" sz="2000" dirty="0"/>
          </a:p>
          <a:p>
            <a:pPr marL="285750" indent="-285750">
              <a:buFont typeface="Arial" panose="020B0604020202020204" pitchFamily="34" charset="0"/>
              <a:buChar char="•"/>
            </a:pPr>
            <a:r>
              <a:rPr lang="en-US" sz="2000" dirty="0"/>
              <a:t>Gross proceeds reporting for lawyers is not counted as income to the lawyer. This means any payment to a lawyer, even if it’s all the client’s money to close a real estate deal. Case settlement proceeds count as gross proceeds, too.</a:t>
            </a:r>
          </a:p>
          <a:p>
            <a:endParaRPr lang="en-US" dirty="0"/>
          </a:p>
        </p:txBody>
      </p:sp>
    </p:spTree>
    <p:extLst>
      <p:ext uri="{BB962C8B-B14F-4D97-AF65-F5344CB8AC3E}">
        <p14:creationId xmlns:p14="http://schemas.microsoft.com/office/powerpoint/2010/main" val="127565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18</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Joint Payees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2954655"/>
          </a:xfrm>
          <a:prstGeom prst="rect">
            <a:avLst/>
          </a:prstGeom>
          <a:noFill/>
        </p:spPr>
        <p:txBody>
          <a:bodyPr wrap="square">
            <a:spAutoFit/>
          </a:bodyPr>
          <a:lstStyle/>
          <a:p>
            <a:pPr marL="285750" indent="-285750">
              <a:buFont typeface="Arial" panose="020B0604020202020204" pitchFamily="34" charset="0"/>
              <a:buChar char="•"/>
            </a:pPr>
            <a:r>
              <a:rPr lang="en-US" sz="2400" dirty="0"/>
              <a:t>Lawyers are often joint payees, and IRS regulations contain extensive provisions governing joint checks. In general, two Forms 1099, each listing the full amount, are required.</a:t>
            </a:r>
          </a:p>
          <a:p>
            <a:endParaRPr lang="en-US" sz="2400" dirty="0"/>
          </a:p>
          <a:p>
            <a:pPr marL="285750" indent="-285750">
              <a:buFont typeface="Arial" panose="020B0604020202020204" pitchFamily="34" charset="0"/>
              <a:buChar char="•"/>
            </a:pPr>
            <a:r>
              <a:rPr lang="en-US" sz="2400" dirty="0"/>
              <a:t>When a plaintiff law firm disburses money to clients for legal settlements, most payments don’t actually require the issuance of Form 1099 (although there are exceptions under the middleman regulations). </a:t>
            </a:r>
          </a:p>
          <a:p>
            <a:endParaRPr lang="en-US" dirty="0"/>
          </a:p>
        </p:txBody>
      </p:sp>
    </p:spTree>
    <p:extLst>
      <p:ext uri="{BB962C8B-B14F-4D97-AF65-F5344CB8AC3E}">
        <p14:creationId xmlns:p14="http://schemas.microsoft.com/office/powerpoint/2010/main" val="17131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19</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IRS Form W-9</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3754874"/>
          </a:xfrm>
          <a:prstGeom prst="rect">
            <a:avLst/>
          </a:prstGeom>
          <a:noFill/>
        </p:spPr>
        <p:txBody>
          <a:bodyPr wrap="square">
            <a:spAutoFit/>
          </a:bodyPr>
          <a:lstStyle/>
          <a:p>
            <a:pPr marL="285750" indent="-285750">
              <a:buFont typeface="Arial" panose="020B0604020202020204" pitchFamily="34" charset="0"/>
              <a:buChar char="•"/>
            </a:pPr>
            <a:r>
              <a:rPr lang="en-US" sz="2000" dirty="0"/>
              <a:t>Any Form 1099 requires taxpayer identification numbers, so attorneys are commonly asked to supply payers with their law firm’s ID number and those of their clients.  Usually, the request is to sign and return a Form W-9.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 addition to supplying a payee’s Social Security number, the Form W-9 certifies that the recipient is a U.S. person (that is, a U.S. citizen or tax resident), and therefore not subject to the reporting and withholding obligations often required for “outbound” payments to non-U.S. persons.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When a payer requires a Form W9, it is usually not worth fighting about providing it, as long as there is already an understanding about which Forms 1099 will be issued.</a:t>
            </a:r>
          </a:p>
          <a:p>
            <a:endParaRPr lang="en-US" dirty="0"/>
          </a:p>
        </p:txBody>
      </p:sp>
    </p:spTree>
    <p:extLst>
      <p:ext uri="{BB962C8B-B14F-4D97-AF65-F5344CB8AC3E}">
        <p14:creationId xmlns:p14="http://schemas.microsoft.com/office/powerpoint/2010/main" val="191714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641134"/>
            <a:ext cx="10343529" cy="707886"/>
          </a:xfrm>
          <a:prstGeom prst="rect">
            <a:avLst/>
          </a:prstGeom>
          <a:noFill/>
        </p:spPr>
        <p:txBody>
          <a:bodyPr wrap="square">
            <a:spAutoFit/>
          </a:bodyPr>
          <a:lstStyle/>
          <a:p>
            <a:pPr algn="ctr"/>
            <a:r>
              <a:rPr lang="en-US" sz="4000" b="1" dirty="0">
                <a:solidFill>
                  <a:srgbClr val="005132"/>
                </a:solidFill>
              </a:rPr>
              <a:t>Disclaimer</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2151727"/>
            <a:ext cx="12091821" cy="2554545"/>
          </a:xfrm>
          <a:prstGeom prst="rect">
            <a:avLst/>
          </a:prstGeom>
          <a:noFill/>
        </p:spPr>
        <p:txBody>
          <a:bodyPr wrap="square">
            <a:spAutoFit/>
          </a:bodyPr>
          <a:lstStyle/>
          <a:p>
            <a:pPr algn="ctr"/>
            <a:r>
              <a:rPr lang="en-US" sz="3200" dirty="0"/>
              <a:t>This webinar has been prepared for informational purposes only, and is not intended to provide, and should not be relied on for, tax, legal, and accounting advice. You should consult your own tax, legal, and accounting advisers before taking any action(</a:t>
            </a:r>
            <a:r>
              <a:rPr lang="en-US" sz="3200"/>
              <a:t>s).</a:t>
            </a:r>
            <a:endParaRPr lang="en-US" sz="3200" dirty="0"/>
          </a:p>
        </p:txBody>
      </p:sp>
    </p:spTree>
    <p:extLst>
      <p:ext uri="{BB962C8B-B14F-4D97-AF65-F5344CB8AC3E}">
        <p14:creationId xmlns:p14="http://schemas.microsoft.com/office/powerpoint/2010/main" val="318381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20</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Form 1099/W-9 Penalties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062651"/>
          </a:xfrm>
          <a:prstGeom prst="rect">
            <a:avLst/>
          </a:prstGeom>
          <a:noFill/>
        </p:spPr>
        <p:txBody>
          <a:bodyPr wrap="square">
            <a:spAutoFit/>
          </a:bodyPr>
          <a:lstStyle/>
          <a:p>
            <a:pPr marL="285750" indent="-285750">
              <a:buFont typeface="Arial" panose="020B0604020202020204" pitchFamily="34" charset="0"/>
              <a:buChar char="•"/>
            </a:pPr>
            <a:r>
              <a:rPr lang="en-US" sz="2400" dirty="0"/>
              <a:t>Most penalties for unintentional failures to file Form 1099 are modest — as small as $340 or $680 for each form not filed. Even then, you may be able to avoid a penalty by showing that you had reasonable cause for what you did. There is also a (rare) 10% intentional failure penalty.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It is not commonly invoked, but there is also a potential penalty for refusing to provide a signed Form W-9 if requested. If a payee is requested to provide a taxpayer ID number and fails to provide it to a paying party, they are subject to a $50 penalty for each failure to supply that information.</a:t>
            </a:r>
          </a:p>
          <a:p>
            <a:endParaRPr lang="en-US" dirty="0"/>
          </a:p>
        </p:txBody>
      </p:sp>
    </p:spTree>
    <p:extLst>
      <p:ext uri="{BB962C8B-B14F-4D97-AF65-F5344CB8AC3E}">
        <p14:creationId xmlns:p14="http://schemas.microsoft.com/office/powerpoint/2010/main" val="2618742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21</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Tax Indemnities 	</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000" dirty="0"/>
              <a:t>Almost always appropriate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Careful with Scope of Indemnity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endParaRPr lang="en-US" sz="2000" dirty="0"/>
          </a:p>
          <a:p>
            <a:endParaRPr lang="en-US" sz="2000" dirty="0"/>
          </a:p>
          <a:p>
            <a:pPr marL="285750" indent="-285750">
              <a:buFont typeface="Arial" panose="020B0604020202020204" pitchFamily="34" charset="0"/>
              <a:buChar char="•"/>
            </a:pPr>
            <a:r>
              <a:rPr lang="en-US" sz="1200" dirty="0"/>
              <a:t>See Wood, “Legal Settlements With Tax Indemnities Are on the Rise,” Tax Notes (July 30, 2019).</a:t>
            </a:r>
          </a:p>
          <a:p>
            <a:pPr marL="285750" indent="-285750">
              <a:buFont typeface="Arial" panose="020B0604020202020204" pitchFamily="34" charset="0"/>
              <a:buChar char="•"/>
            </a:pPr>
            <a:r>
              <a:rPr lang="en-US" sz="1200" dirty="0"/>
              <a:t>See Wood, “Tax Indemnity Provisions: Important Considerations for Clients,” </a:t>
            </a:r>
            <a:r>
              <a:rPr lang="en-US" sz="1200" dirty="0" err="1"/>
              <a:t>NWLawyer</a:t>
            </a:r>
            <a:r>
              <a:rPr lang="en-US" sz="1200" dirty="0"/>
              <a:t> Magazine (February 2017). </a:t>
            </a:r>
          </a:p>
          <a:p>
            <a:pPr marL="285750" indent="-285750">
              <a:buFont typeface="Arial" panose="020B0604020202020204" pitchFamily="34" charset="0"/>
              <a:buChar char="•"/>
            </a:pPr>
            <a:r>
              <a:rPr lang="en-US" sz="1200" dirty="0"/>
              <a:t>See Wood, “Tax Indemnity Provisions In Settlement Agreements,” Tax Notes (October 3, 2016). </a:t>
            </a:r>
          </a:p>
        </p:txBody>
      </p:sp>
    </p:spTree>
    <p:extLst>
      <p:ext uri="{BB962C8B-B14F-4D97-AF65-F5344CB8AC3E}">
        <p14:creationId xmlns:p14="http://schemas.microsoft.com/office/powerpoint/2010/main" val="270472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22</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Qualified Settlement Funds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400" dirty="0"/>
              <a:t>Possible uses for QSFs.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the QSF separately pays clients and lawyers, will QSF issue 1099 to clients for legal fees?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See Wood, Qualified Settlement Fund Tax Myths , Tax Notes (May 9, 2022)</a:t>
            </a:r>
          </a:p>
        </p:txBody>
      </p:sp>
    </p:spTree>
    <p:extLst>
      <p:ext uri="{BB962C8B-B14F-4D97-AF65-F5344CB8AC3E}">
        <p14:creationId xmlns:p14="http://schemas.microsoft.com/office/powerpoint/2010/main" val="257801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23</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523220"/>
          </a:xfrm>
          <a:prstGeom prst="rect">
            <a:avLst/>
          </a:prstGeom>
          <a:noFill/>
        </p:spPr>
        <p:txBody>
          <a:bodyPr wrap="square">
            <a:spAutoFit/>
          </a:bodyPr>
          <a:lstStyle/>
          <a:p>
            <a:pPr algn="ctr"/>
            <a:r>
              <a:rPr lang="en-US" sz="2800" b="1" dirty="0">
                <a:solidFill>
                  <a:srgbClr val="005132"/>
                </a:solidFill>
              </a:rPr>
              <a:t>Mechanics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Settlement agreement wording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Separate check and Form 1099 for legal fees?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endParaRPr lang="en-US" sz="2400" dirty="0"/>
          </a:p>
          <a:p>
            <a:pPr marL="285750" indent="-285750">
              <a:buFont typeface="Arial" panose="020B0604020202020204" pitchFamily="34" charset="0"/>
              <a:buChar char="•"/>
            </a:pPr>
            <a:r>
              <a:rPr lang="en-US" sz="1200" dirty="0"/>
              <a:t>See Wood, “Debunking 10 Myths About Tax Opinions,” Tax Notes (August 15, 2015).</a:t>
            </a:r>
          </a:p>
          <a:p>
            <a:pPr marL="285750" indent="-285750">
              <a:buFont typeface="Arial" panose="020B0604020202020204" pitchFamily="34" charset="0"/>
              <a:buChar char="•"/>
            </a:pPr>
            <a:r>
              <a:rPr lang="en-US" sz="1200" dirty="0"/>
              <a:t>See Wood, “Lawyers, Clients Dance The 'Taxes Two-Step,” Los Angeles Daily Journal (May 26, 2017).</a:t>
            </a:r>
          </a:p>
        </p:txBody>
      </p:sp>
    </p:spTree>
    <p:extLst>
      <p:ext uri="{BB962C8B-B14F-4D97-AF65-F5344CB8AC3E}">
        <p14:creationId xmlns:p14="http://schemas.microsoft.com/office/powerpoint/2010/main" val="239406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24</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568409"/>
            <a:ext cx="10343529" cy="461665"/>
          </a:xfrm>
          <a:prstGeom prst="rect">
            <a:avLst/>
          </a:prstGeom>
          <a:noFill/>
        </p:spPr>
        <p:txBody>
          <a:bodyPr wrap="square">
            <a:spAutoFit/>
          </a:bodyPr>
          <a:lstStyle/>
          <a:p>
            <a:pPr algn="ctr"/>
            <a:r>
              <a:rPr lang="en-US" sz="2400" b="1" dirty="0">
                <a:solidFill>
                  <a:srgbClr val="005132"/>
                </a:solidFill>
              </a:rPr>
              <a:t>Settlement Language, Mechanics, and Forms 1099</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1815882"/>
          </a:xfrm>
          <a:prstGeom prst="rect">
            <a:avLst/>
          </a:prstGeom>
          <a:noFill/>
        </p:spPr>
        <p:txBody>
          <a:bodyPr wrap="square">
            <a:spAutoFit/>
          </a:bodyPr>
          <a:lstStyle/>
          <a:p>
            <a:pPr marL="285750" indent="-285750">
              <a:buFont typeface="Arial" panose="020B0604020202020204" pitchFamily="34" charset="0"/>
              <a:buChar char="•"/>
            </a:pPr>
            <a:r>
              <a:rPr lang="en-US" sz="2800" dirty="0"/>
              <a:t>Settlement language, mechanics, and Forms 1099. </a:t>
            </a:r>
          </a:p>
          <a:p>
            <a:r>
              <a:rPr lang="en-US" sz="2800" dirty="0"/>
              <a:t> </a:t>
            </a:r>
          </a:p>
          <a:p>
            <a:pPr marL="285750" indent="-285750">
              <a:buFont typeface="Arial" panose="020B0604020202020204" pitchFamily="34" charset="0"/>
              <a:buChar char="•"/>
            </a:pPr>
            <a:r>
              <a:rPr lang="en-US" sz="2800" dirty="0"/>
              <a:t>Don’t assume that tax language or Forms 1099 solve everything. </a:t>
            </a:r>
          </a:p>
        </p:txBody>
      </p:sp>
    </p:spTree>
    <p:extLst>
      <p:ext uri="{BB962C8B-B14F-4D97-AF65-F5344CB8AC3E}">
        <p14:creationId xmlns:p14="http://schemas.microsoft.com/office/powerpoint/2010/main" val="38167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3</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74324" y="641134"/>
            <a:ext cx="10343529" cy="584775"/>
          </a:xfrm>
          <a:prstGeom prst="rect">
            <a:avLst/>
          </a:prstGeom>
          <a:noFill/>
        </p:spPr>
        <p:txBody>
          <a:bodyPr wrap="square">
            <a:spAutoFit/>
          </a:bodyPr>
          <a:lstStyle/>
          <a:p>
            <a:pPr algn="ctr"/>
            <a:r>
              <a:rPr lang="en-US" sz="3200" b="1" dirty="0">
                <a:solidFill>
                  <a:srgbClr val="005132"/>
                </a:solidFill>
              </a:rPr>
              <a:t>Tax on Settlements and Judgments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3046988"/>
          </a:xfrm>
          <a:prstGeom prst="rect">
            <a:avLst/>
          </a:prstGeom>
          <a:noFill/>
        </p:spPr>
        <p:txBody>
          <a:bodyPr wrap="square">
            <a:spAutoFit/>
          </a:bodyPr>
          <a:lstStyle/>
          <a:p>
            <a:pPr marL="285750" indent="-285750">
              <a:buFont typeface="Arial" panose="020B0604020202020204" pitchFamily="34" charset="0"/>
              <a:buChar char="•"/>
            </a:pPr>
            <a:r>
              <a:rPr lang="en-US" sz="2400" dirty="0"/>
              <a:t>Settlements and judgments are taxed the same, but there is more flexibility with settlements.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Most payments are taxable, and how legal fees are treated is important.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So are tax reporting details, such as who is going to receive IRS Forms W-2 and 1099 and for how much. Those forms usually arrive in January the year after the settlement, and they are keyed to Social Security Numbers.</a:t>
            </a:r>
          </a:p>
        </p:txBody>
      </p:sp>
    </p:spTree>
    <p:extLst>
      <p:ext uri="{BB962C8B-B14F-4D97-AF65-F5344CB8AC3E}">
        <p14:creationId xmlns:p14="http://schemas.microsoft.com/office/powerpoint/2010/main" val="108967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4</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i="1" dirty="0">
                <a:solidFill>
                  <a:srgbClr val="005132"/>
                </a:solidFill>
              </a:rPr>
              <a:t>Banks</a:t>
            </a:r>
            <a:r>
              <a:rPr lang="en-US" sz="3200" b="1" dirty="0">
                <a:solidFill>
                  <a:srgbClr val="005132"/>
                </a:solidFill>
              </a:rPr>
              <a:t> Case = 100% to Client </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000" dirty="0"/>
              <a:t>In 2005, the Supreme Court in </a:t>
            </a:r>
            <a:r>
              <a:rPr lang="en-US" sz="2000" i="1" dirty="0"/>
              <a:t>Banks</a:t>
            </a:r>
            <a:r>
              <a:rPr lang="en-US" sz="2000" dirty="0"/>
              <a:t> laid down the rule that plaintiffs generally have gross income on contingent legal fees.  But the Court mentioned when this general rule might not apply.</a:t>
            </a:r>
          </a:p>
          <a:p>
            <a:pPr marL="742950" lvl="1" indent="-285750">
              <a:buFont typeface="Arial" panose="020B0604020202020204" pitchFamily="34" charset="0"/>
              <a:buChar char="•"/>
            </a:pPr>
            <a:r>
              <a:rPr lang="en-US" sz="2000" dirty="0"/>
              <a:t>Statutory Fees; Court Awarded Fees; Fees for injunctive relief</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You should assume the client has income even if the lawyer is paid separately.</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The question is whether the client can deduct the fees.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1200" dirty="0"/>
              <a:t>See Wood, “12 Ways to Deduct Legal Fees Under New Tax Laws,” Tax Notes (October 7, 2019), p. 111.</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See Wood, “Civil Rights Fee Deduction Cuts Tax on Settlements,” Tax Notes (March 2, 2020), p. 1481.</a:t>
            </a:r>
          </a:p>
        </p:txBody>
      </p:sp>
    </p:spTree>
    <p:extLst>
      <p:ext uri="{BB962C8B-B14F-4D97-AF65-F5344CB8AC3E}">
        <p14:creationId xmlns:p14="http://schemas.microsoft.com/office/powerpoint/2010/main" val="205218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5</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dirty="0">
                <a:solidFill>
                  <a:srgbClr val="005132"/>
                </a:solidFill>
              </a:rPr>
              <a:t>Legal Fees—Contingent or Hourly?</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400" dirty="0"/>
              <a:t>In employment cases, there is still an above-the-line deduction for legal fees.  It generally works well, and the IRS has generally interpreted it broadly.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non-employment cases, in the past, plaintiffs could at least deduct their fees below the line.  Now, the lack of miscellaneous itemized deductions means some plaintiffs will pay tax on 100% of their recoveries, with no deduction for legal fees.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Prior year fees are a problem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1200" dirty="0"/>
              <a:t>Wood, “Can Employment Plaintiffs Deduct Legal Fees Paid in Prior Years?” Tax Notes (August 17, 2020). </a:t>
            </a:r>
          </a:p>
        </p:txBody>
      </p:sp>
    </p:spTree>
    <p:extLst>
      <p:ext uri="{BB962C8B-B14F-4D97-AF65-F5344CB8AC3E}">
        <p14:creationId xmlns:p14="http://schemas.microsoft.com/office/powerpoint/2010/main" val="208718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6</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dirty="0">
                <a:solidFill>
                  <a:srgbClr val="005132"/>
                </a:solidFill>
              </a:rPr>
              <a:t>Deductible Legal Fees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sz="2000" dirty="0"/>
              <a:t>Your recovery is in an employment or whistleblower case, qualifying for the above the line deduction;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Your recovery relates to your trade or business, and you can deduct your legal fees as a business expense; 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Your recovery comes via a class action, where the lawyers are paid separately under court order.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1200" dirty="0"/>
              <a:t>See Wood, “12 Ways to Deduct Legal Fees Under New Tax Laws,” Tax Notes (October 7, 2019), p. 111.</a:t>
            </a:r>
          </a:p>
          <a:p>
            <a:pPr marL="285750" indent="-285750">
              <a:buFont typeface="Arial" panose="020B0604020202020204" pitchFamily="34" charset="0"/>
              <a:buChar char="•"/>
            </a:pPr>
            <a:r>
              <a:rPr lang="en-US" sz="1200" dirty="0"/>
              <a:t>See Wood, “New Tax on Litigation Settlements, No Deduction for Legal Fees,” Vol. 158, No. 10, Tax Notes (March 5, 2018), p. 1387.</a:t>
            </a:r>
          </a:p>
        </p:txBody>
      </p:sp>
    </p:spTree>
    <p:extLst>
      <p:ext uri="{BB962C8B-B14F-4D97-AF65-F5344CB8AC3E}">
        <p14:creationId xmlns:p14="http://schemas.microsoft.com/office/powerpoint/2010/main" val="1725770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7</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dirty="0">
                <a:solidFill>
                  <a:srgbClr val="005132"/>
                </a:solidFill>
              </a:rPr>
              <a:t>Statutory Changes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There were major changes in 2018 impacting tax deductions for legal fees and the treatment of confidential sexual harassment cases.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r>
              <a:rPr lang="en-US" sz="1200" dirty="0"/>
              <a:t>See Wood, “Settlement Awards Post-TCJA,” Tax Notes (June 18, 2018), p. 1771. </a:t>
            </a:r>
          </a:p>
          <a:p>
            <a:pPr marL="285750" indent="-285750">
              <a:buFont typeface="Arial" panose="020B0604020202020204" pitchFamily="34" charset="0"/>
              <a:buChar char="•"/>
            </a:pPr>
            <a:r>
              <a:rPr lang="en-US" sz="1200" dirty="0"/>
              <a:t>See also Wood, “Sexual Harassment Settlements and Confidentiality,” Daily Journal (August 10, 2022)</a:t>
            </a:r>
          </a:p>
        </p:txBody>
      </p:sp>
    </p:spTree>
    <p:extLst>
      <p:ext uri="{BB962C8B-B14F-4D97-AF65-F5344CB8AC3E}">
        <p14:creationId xmlns:p14="http://schemas.microsoft.com/office/powerpoint/2010/main" val="59294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8</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dirty="0">
                <a:solidFill>
                  <a:srgbClr val="005132"/>
                </a:solidFill>
              </a:rPr>
              <a:t>Employment Cases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339650"/>
          </a:xfrm>
          <a:prstGeom prst="rect">
            <a:avLst/>
          </a:prstGeom>
          <a:noFill/>
        </p:spPr>
        <p:txBody>
          <a:bodyPr wrap="square">
            <a:spAutoFit/>
          </a:bodyPr>
          <a:lstStyle/>
          <a:p>
            <a:pPr marL="285750" indent="-285750">
              <a:buFont typeface="Arial" panose="020B0604020202020204" pitchFamily="34" charset="0"/>
              <a:buChar char="•"/>
            </a:pPr>
            <a:r>
              <a:rPr lang="en-US" sz="2400" dirty="0"/>
              <a:t>Some portion as wages, subject to withholding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Moving states?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Physical sickness/physical injury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1200" dirty="0"/>
              <a:t>See Wood, “Beware 12 Tax Myths in Employment Suit Settlements,” Tax Notes (July 11, 2022)</a:t>
            </a:r>
          </a:p>
        </p:txBody>
      </p:sp>
    </p:spTree>
    <p:extLst>
      <p:ext uri="{BB962C8B-B14F-4D97-AF65-F5344CB8AC3E}">
        <p14:creationId xmlns:p14="http://schemas.microsoft.com/office/powerpoint/2010/main" val="42851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46685-11E5-760E-79F8-25995B222359}"/>
              </a:ext>
            </a:extLst>
          </p:cNvPr>
          <p:cNvSpPr>
            <a:spLocks noGrp="1"/>
          </p:cNvSpPr>
          <p:nvPr>
            <p:ph type="sldNum" idx="10"/>
          </p:nvPr>
        </p:nvSpPr>
        <p:spPr/>
        <p:txBody>
          <a:bodyPr/>
          <a:lstStyle/>
          <a:p>
            <a:fld id="{00000000-1234-1234-1234-123412341234}" type="slidenum">
              <a:rPr lang="en" smtClean="0"/>
              <a:pPr/>
              <a:t>9</a:t>
            </a:fld>
            <a:endParaRPr lang="en" dirty="0"/>
          </a:p>
        </p:txBody>
      </p:sp>
      <p:sp>
        <p:nvSpPr>
          <p:cNvPr id="3" name="Text Placeholder 2">
            <a:extLst>
              <a:ext uri="{FF2B5EF4-FFF2-40B4-BE49-F238E27FC236}">
                <a16:creationId xmlns:a16="http://schemas.microsoft.com/office/drawing/2014/main" id="{9FBD377B-6A8D-62D8-BC56-FE46D7DC4BF8}"/>
              </a:ext>
            </a:extLst>
          </p:cNvPr>
          <p:cNvSpPr>
            <a:spLocks noGrp="1"/>
          </p:cNvSpPr>
          <p:nvPr>
            <p:ph type="body" idx="4294967295"/>
          </p:nvPr>
        </p:nvSpPr>
        <p:spPr/>
        <p:txBody>
          <a:bodyPr/>
          <a:lstStyle/>
          <a:p>
            <a:endParaRPr lang="en-US"/>
          </a:p>
        </p:txBody>
      </p:sp>
      <p:sp>
        <p:nvSpPr>
          <p:cNvPr id="4" name="Text Placeholder 3">
            <a:extLst>
              <a:ext uri="{FF2B5EF4-FFF2-40B4-BE49-F238E27FC236}">
                <a16:creationId xmlns:a16="http://schemas.microsoft.com/office/drawing/2014/main" id="{F9079A38-35FB-7847-AC45-CBDFD0559654}"/>
              </a:ext>
            </a:extLst>
          </p:cNvPr>
          <p:cNvSpPr>
            <a:spLocks noGrp="1"/>
          </p:cNvSpPr>
          <p:nvPr>
            <p:ph type="body" idx="4294967295"/>
          </p:nvPr>
        </p:nvSpPr>
        <p:spPr/>
        <p:txBody>
          <a:bodyPr/>
          <a:lstStyle/>
          <a:p>
            <a:endParaRPr lang="en-US" dirty="0"/>
          </a:p>
        </p:txBody>
      </p:sp>
      <p:sp>
        <p:nvSpPr>
          <p:cNvPr id="5" name="Title 4">
            <a:extLst>
              <a:ext uri="{FF2B5EF4-FFF2-40B4-BE49-F238E27FC236}">
                <a16:creationId xmlns:a16="http://schemas.microsoft.com/office/drawing/2014/main" id="{4623428F-794A-29AF-8CC2-F9C15C9005D3}"/>
              </a:ext>
            </a:extLst>
          </p:cNvPr>
          <p:cNvSpPr>
            <a:spLocks noGrp="1"/>
          </p:cNvSpPr>
          <p:nvPr>
            <p:ph type="title" idx="4294967295"/>
          </p:nvPr>
        </p:nvSpPr>
        <p:spPr/>
        <p:txBody>
          <a:bodyPr/>
          <a:lstStyle/>
          <a:p>
            <a:endParaRPr lang="en-US" dirty="0"/>
          </a:p>
        </p:txBody>
      </p:sp>
      <p:sp>
        <p:nvSpPr>
          <p:cNvPr id="8" name="TextBox 7">
            <a:extLst>
              <a:ext uri="{FF2B5EF4-FFF2-40B4-BE49-F238E27FC236}">
                <a16:creationId xmlns:a16="http://schemas.microsoft.com/office/drawing/2014/main" id="{8349649A-4543-2ADF-4244-D47FE0AA99B5}"/>
              </a:ext>
            </a:extLst>
          </p:cNvPr>
          <p:cNvSpPr txBox="1"/>
          <p:nvPr/>
        </p:nvSpPr>
        <p:spPr>
          <a:xfrm>
            <a:off x="924235" y="561621"/>
            <a:ext cx="10343529" cy="584775"/>
          </a:xfrm>
          <a:prstGeom prst="rect">
            <a:avLst/>
          </a:prstGeom>
          <a:noFill/>
        </p:spPr>
        <p:txBody>
          <a:bodyPr wrap="square">
            <a:spAutoFit/>
          </a:bodyPr>
          <a:lstStyle/>
          <a:p>
            <a:pPr algn="ctr"/>
            <a:r>
              <a:rPr lang="en-US" sz="3200" b="1" dirty="0">
                <a:solidFill>
                  <a:srgbClr val="005132"/>
                </a:solidFill>
              </a:rPr>
              <a:t>Tax Exclusion for Physical Injuries</a:t>
            </a:r>
          </a:p>
        </p:txBody>
      </p:sp>
      <p:sp>
        <p:nvSpPr>
          <p:cNvPr id="10" name="TextBox 9">
            <a:extLst>
              <a:ext uri="{FF2B5EF4-FFF2-40B4-BE49-F238E27FC236}">
                <a16:creationId xmlns:a16="http://schemas.microsoft.com/office/drawing/2014/main" id="{44BF8E0F-93EA-BEA2-1F00-F8FD49325FDA}"/>
              </a:ext>
            </a:extLst>
          </p:cNvPr>
          <p:cNvSpPr txBox="1"/>
          <p:nvPr/>
        </p:nvSpPr>
        <p:spPr>
          <a:xfrm>
            <a:off x="100179" y="1815661"/>
            <a:ext cx="120918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Section 104 of the tax code applies to physical injuries and physical sickness, and covers only compensatory damages, not punitive damages or interest.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1200" dirty="0"/>
              <a:t>See Wood, “Emotional Distress Damages Are Taxable, Physical Sickness Damages Are Not, How Come?” Forbes (June 25, 2018). </a:t>
            </a:r>
          </a:p>
          <a:p>
            <a:pPr marL="285750" indent="-285750">
              <a:buFont typeface="Arial" panose="020B0604020202020204" pitchFamily="34" charset="0"/>
              <a:buChar char="•"/>
            </a:pPr>
            <a:r>
              <a:rPr lang="en-US" sz="1200" dirty="0"/>
              <a:t>See Wood, “Taxing Emotional Distress and Physical Sickness: Chicken or Egg?” Tax Notes (December 11, 2017).</a:t>
            </a:r>
          </a:p>
        </p:txBody>
      </p:sp>
    </p:spTree>
    <p:extLst>
      <p:ext uri="{BB962C8B-B14F-4D97-AF65-F5344CB8AC3E}">
        <p14:creationId xmlns:p14="http://schemas.microsoft.com/office/powerpoint/2010/main" val="34441976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Font">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TotalTime>
  <Words>2060</Words>
  <Application>Microsoft Office PowerPoint</Application>
  <PresentationFormat>Widescreen</PresentationFormat>
  <Paragraphs>264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Garamond (Headings)</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Pinnacle Financial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Kapamas, Liz</dc:creator>
  <cp:lastModifiedBy>Mohr, Rob</cp:lastModifiedBy>
  <cp:revision>66</cp:revision>
  <dcterms:created xsi:type="dcterms:W3CDTF">2024-03-27T21:53:02Z</dcterms:created>
  <dcterms:modified xsi:type="dcterms:W3CDTF">2025-03-18T19:03:16Z</dcterms:modified>
</cp:coreProperties>
</file>